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7" r:id="rId2"/>
    <p:sldId id="459" r:id="rId3"/>
    <p:sldId id="460" r:id="rId4"/>
    <p:sldId id="463" r:id="rId5"/>
    <p:sldId id="461" r:id="rId6"/>
    <p:sldId id="462" r:id="rId7"/>
    <p:sldId id="27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nnifer.otremba@bryghtpath.com" initials="j [7]" lastIdx="1" clrIdx="6"/>
  <p:cmAuthor id="1" name="jennifer.otremba@bryghtpath.com" initials="j" lastIdx="1" clrIdx="0"/>
  <p:cmAuthor id="8" name="jennifer.otremba@bryghtpath.com" initials="j [8]" lastIdx="1" clrIdx="7"/>
  <p:cmAuthor id="2" name="jennifer.otremba@bryghtpath.com" initials="j [2]" lastIdx="1" clrIdx="1"/>
  <p:cmAuthor id="9" name="jennifer.otremba@bryghtpath.com" initials="j [9]" lastIdx="1" clrIdx="8"/>
  <p:cmAuthor id="3" name="jennifer.otremba@bryghtpath.com" initials="j [3]" lastIdx="1" clrIdx="2"/>
  <p:cmAuthor id="4" name="jennifer.otremba@bryghtpath.com" initials="j [4]" lastIdx="1" clrIdx="3"/>
  <p:cmAuthor id="5" name="jennifer.otremba@bryghtpath.com" initials="j [5]" lastIdx="1" clrIdx="4"/>
  <p:cmAuthor id="6" name="jennifer.otremba@bryghtpath.com" initials="j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6"/>
    <p:restoredTop sz="86464"/>
  </p:normalViewPr>
  <p:slideViewPr>
    <p:cSldViewPr snapToGrid="0" snapToObjects="1">
      <p:cViewPr varScale="1">
        <p:scale>
          <a:sx n="147" d="100"/>
          <a:sy n="147" d="100"/>
        </p:scale>
        <p:origin x="200" y="1856"/>
      </p:cViewPr>
      <p:guideLst/>
    </p:cSldViewPr>
  </p:slideViewPr>
  <p:outlineViewPr>
    <p:cViewPr>
      <p:scale>
        <a:sx n="33" d="100"/>
        <a:sy n="33" d="100"/>
      </p:scale>
      <p:origin x="0" y="-80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0EDCA-358A-5046-8B9B-52E9C63CF458}" type="datetimeFigureOut">
              <a:rPr lang="en-US" smtClean="0"/>
              <a:t>3/12/20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4C56C-6132-104C-8FEC-57912E72B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85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23B1F-F61E-7A44-80A4-EFB71C2BD9B9}" type="datetimeFigureOut">
              <a:rPr lang="en-US" smtClean="0"/>
              <a:t>3/12/20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2A921-5E49-D34E-AEDD-5F931D16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1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4952"/>
            <a:ext cx="7772400" cy="923544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35310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15D97D-420A-4BDD-8999-376AC6984B67}" type="datetime1">
              <a:rPr lang="en-US" smtClean="0"/>
              <a:pPr/>
              <a:t>3/12/20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2588-9C31-4B86-8223-465F2C4ACA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24742" y="0"/>
            <a:ext cx="711925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3056" y="1697830"/>
            <a:ext cx="8945862" cy="446397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34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67512" y="1325563"/>
            <a:ext cx="55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 Box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5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1769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Text Box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9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67512" y="1325563"/>
            <a:ext cx="55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 Box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4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2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175663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 Box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0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75663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Text Box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1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24742" y="0"/>
            <a:ext cx="711925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168" y="6291072"/>
            <a:ext cx="560832" cy="5669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86386C2-9591-F646-9919-52A49AE4DB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0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386C2-9591-F646-9919-52A49AE4DB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70" r:id="rId8"/>
    <p:sldLayoutId id="2147483671" r:id="rId9"/>
    <p:sldLayoutId id="2147483674" r:id="rId10"/>
    <p:sldLayoutId id="21474836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table, phone, animal&#10;&#10;Description automatically generated">
            <a:extLst>
              <a:ext uri="{FF2B5EF4-FFF2-40B4-BE49-F238E27FC236}">
                <a16:creationId xmlns:a16="http://schemas.microsoft.com/office/drawing/2014/main" id="{2B722068-6E3B-CF49-AC84-40D27B1A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320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solidFill>
            <a:schemeClr val="bg1">
              <a:lumMod val="6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  <a:t>Coronavirus (COVID-19) Pandemic Considerations</a:t>
            </a:r>
          </a:p>
          <a:p>
            <a:pPr algn="ctr"/>
            <a:endParaRPr lang="en-US" b="1" dirty="0">
              <a:solidFill>
                <a:schemeClr val="bg1"/>
              </a:solidFill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  <a:t>Bryan Strawser, MBCP, MBCI, CEM, CPP, CISSP, NREMT</a:t>
            </a:r>
          </a:p>
          <a:p>
            <a:r>
              <a:rPr lang="en-US" dirty="0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  <a:t>Principal | Chief Executive – Bryghtpath LLC</a:t>
            </a:r>
            <a:br>
              <a:rPr lang="en-US" dirty="0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</a:br>
            <a:r>
              <a:rPr lang="en-US" dirty="0" err="1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  <a:t>bryghtpath.com</a:t>
            </a:r>
            <a:r>
              <a:rPr lang="en-US" dirty="0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  <a:t> | @</a:t>
            </a:r>
            <a:r>
              <a:rPr lang="en-US" dirty="0" err="1">
                <a:solidFill>
                  <a:schemeClr val="bg1"/>
                </a:solidFill>
                <a:latin typeface="Brandon Text" charset="0"/>
                <a:ea typeface="Brandon Text" charset="0"/>
                <a:cs typeface="Brandon Text" charset="0"/>
              </a:rPr>
              <a:t>bryanstrawser</a:t>
            </a:r>
            <a:endParaRPr lang="en-US" dirty="0">
              <a:solidFill>
                <a:schemeClr val="bg1"/>
              </a:solidFill>
              <a:latin typeface="Brandon Text" charset="0"/>
              <a:ea typeface="Brandon Text" charset="0"/>
              <a:cs typeface="Brandon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Coronavirus Considerations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6386C2-9591-F646-9919-52A49AE4DBD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Brandon Text" charset="0"/>
                <a:ea typeface="Brandon Text" charset="0"/>
                <a:cs typeface="Brandon Text" charset="0"/>
              </a:rPr>
              <a:t>Current Situation</a:t>
            </a:r>
            <a:br>
              <a:rPr lang="en-US" sz="2400" b="1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400" b="1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400" dirty="0">
                <a:latin typeface="Brandon Text" charset="0"/>
                <a:ea typeface="Brandon Text" charset="0"/>
                <a:cs typeface="Brandon Text" charset="0"/>
              </a:rPr>
              <a:t>World Health Organization declared a </a:t>
            </a:r>
            <a:r>
              <a:rPr lang="en-US" sz="2400" b="1" dirty="0">
                <a:latin typeface="Brandon Text" charset="0"/>
                <a:ea typeface="Brandon Text" charset="0"/>
                <a:cs typeface="Brandon Text" charset="0"/>
              </a:rPr>
              <a:t>pandemic</a:t>
            </a:r>
            <a:r>
              <a:rPr lang="en-US" sz="2400" dirty="0">
                <a:latin typeface="Brandon Text" charset="0"/>
                <a:ea typeface="Brandon Text" charset="0"/>
                <a:cs typeface="Brandon Text" charset="0"/>
              </a:rPr>
              <a:t> yesterday for Coronavirus Disease (COVID-19)</a:t>
            </a:r>
            <a:br>
              <a:rPr lang="en-US" sz="2400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400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400" dirty="0">
                <a:latin typeface="Brandon Text" charset="0"/>
                <a:ea typeface="Brandon Text" charset="0"/>
                <a:cs typeface="Brandon Text" charset="0"/>
              </a:rPr>
              <a:t>Current Cases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Globally:   127,749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US:  1,323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Minnesota:  5</a:t>
            </a:r>
            <a:br>
              <a:rPr lang="en-US" sz="2000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000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400" dirty="0">
                <a:latin typeface="Brandon Text" charset="0"/>
                <a:ea typeface="Brandon Text" charset="0"/>
                <a:cs typeface="Brandon Text" charset="0"/>
              </a:rPr>
              <a:t>Fatalities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Globally:  4,717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US:  30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Minnesota:  0</a:t>
            </a:r>
          </a:p>
        </p:txBody>
      </p:sp>
    </p:spTree>
    <p:extLst>
      <p:ext uri="{BB962C8B-B14F-4D97-AF65-F5344CB8AC3E}">
        <p14:creationId xmlns:p14="http://schemas.microsoft.com/office/powerpoint/2010/main" val="16631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Coronavirus Considerations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6386C2-9591-F646-9919-52A49AE4DBD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Current Situation</a:t>
            </a:r>
            <a:b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000" b="1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Coronavirus (COVID-19) is </a:t>
            </a:r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4-5x as infectious</a:t>
            </a:r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 as typical seasonal influenza</a:t>
            </a:r>
            <a:br>
              <a:rPr lang="en-US" sz="2000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000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It is </a:t>
            </a:r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10x as fatal</a:t>
            </a:r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 as typical seasonal influenza</a:t>
            </a:r>
            <a:br>
              <a:rPr lang="en-US" sz="2000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000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For comparison, the 2009 H1N1 Pandemic: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Infected 21% of world’s population</a:t>
            </a:r>
          </a:p>
          <a:p>
            <a:pPr lvl="1"/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Resulted in 175,000 – 500,000 deaths</a:t>
            </a:r>
            <a:br>
              <a:rPr lang="en-US" sz="2000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000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Coronavirus (COVID-19) is </a:t>
            </a:r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significantly more infectious and fatal</a:t>
            </a:r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 than H1N1.</a:t>
            </a:r>
          </a:p>
        </p:txBody>
      </p:sp>
    </p:spTree>
    <p:extLst>
      <p:ext uri="{BB962C8B-B14F-4D97-AF65-F5344CB8AC3E}">
        <p14:creationId xmlns:p14="http://schemas.microsoft.com/office/powerpoint/2010/main" val="37752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Coronavirus Considerations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6386C2-9591-F646-9919-52A49AE4DBD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748396-2CB1-6C49-BBB9-D06CE8B3384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70083" y="1697038"/>
            <a:ext cx="3932397" cy="4464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58AB01-E8C6-3E40-A105-24F6B40D3084}"/>
              </a:ext>
            </a:extLst>
          </p:cNvPr>
          <p:cNvSpPr/>
          <p:nvPr/>
        </p:nvSpPr>
        <p:spPr>
          <a:xfrm>
            <a:off x="75886" y="6443730"/>
            <a:ext cx="4386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Brandon Text" charset="0"/>
                <a:ea typeface="Brandon Text" charset="0"/>
                <a:cs typeface="Brandon Text" charset="0"/>
              </a:rPr>
              <a:t>McKinsey: </a:t>
            </a:r>
            <a:r>
              <a:rPr lang="en-US" sz="1100" dirty="0">
                <a:latin typeface="Brandon Text" charset="0"/>
                <a:ea typeface="Brandon Text" charset="0"/>
                <a:cs typeface="Brandon Text" charset="0"/>
              </a:rPr>
              <a:t>Coronavirus COVID-19: Facts and Insights, March 9, 2020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194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Coronavirus Considerations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6386C2-9591-F646-9919-52A49AE4DBD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A65D87-3E63-2040-A6FC-E53BD51B1C3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53718" y="1697038"/>
            <a:ext cx="8365126" cy="4464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8ED175-1748-FE49-8202-9C8213FD075C}"/>
              </a:ext>
            </a:extLst>
          </p:cNvPr>
          <p:cNvSpPr/>
          <p:nvPr/>
        </p:nvSpPr>
        <p:spPr>
          <a:xfrm>
            <a:off x="75886" y="6443730"/>
            <a:ext cx="4386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Brandon Text" charset="0"/>
                <a:ea typeface="Brandon Text" charset="0"/>
                <a:cs typeface="Brandon Text" charset="0"/>
              </a:rPr>
              <a:t>McKinsey: </a:t>
            </a:r>
            <a:r>
              <a:rPr lang="en-US" sz="1100" dirty="0">
                <a:latin typeface="Brandon Text" charset="0"/>
                <a:ea typeface="Brandon Text" charset="0"/>
                <a:cs typeface="Brandon Text" charset="0"/>
              </a:rPr>
              <a:t>Coronavirus COVID-19: Facts and Insights, March 9, 2020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01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Coronavirus Considerations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6386C2-9591-F646-9919-52A49AE4DBD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  <a:t>Minnesota Governor’s Emergency Powers</a:t>
            </a:r>
            <a:br>
              <a:rPr lang="en-US" sz="2000" b="1" dirty="0">
                <a:latin typeface="Brandon Text" charset="0"/>
                <a:ea typeface="Brandon Text" charset="0"/>
                <a:cs typeface="Brandon Text" charset="0"/>
              </a:rPr>
            </a:br>
            <a:endParaRPr lang="en-US" sz="2000" b="1" dirty="0">
              <a:latin typeface="Brandon Text" charset="0"/>
              <a:ea typeface="Brandon Text" charset="0"/>
              <a:cs typeface="Brandon Text" charset="0"/>
            </a:endParaRPr>
          </a:p>
          <a:p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MN Governor’s Emergency Powers are outlined in MN Statute Chapter 12</a:t>
            </a:r>
          </a:p>
          <a:p>
            <a:r>
              <a:rPr lang="en-US" sz="2000" dirty="0">
                <a:latin typeface="Brandon Text" charset="0"/>
                <a:ea typeface="Brandon Text" charset="0"/>
                <a:cs typeface="Brandon Text" charset="0"/>
              </a:rPr>
              <a:t>They include:</a:t>
            </a:r>
          </a:p>
          <a:p>
            <a:pPr lvl="1"/>
            <a:r>
              <a:rPr lang="en-US" sz="1600" dirty="0">
                <a:latin typeface="Brandon Text" charset="0"/>
                <a:ea typeface="Brandon Text" charset="0"/>
                <a:cs typeface="Brandon Text" charset="0"/>
              </a:rPr>
              <a:t>Declaring an emergency (for up to 30 days, but this may be expanded)</a:t>
            </a:r>
          </a:p>
          <a:p>
            <a:pPr lvl="1"/>
            <a:r>
              <a:rPr lang="en-US" sz="1600" dirty="0">
                <a:latin typeface="Brandon Text" charset="0"/>
                <a:ea typeface="Brandon Text" charset="0"/>
                <a:cs typeface="Brandon Text" charset="0"/>
              </a:rPr>
              <a:t>May direct the “conduct of persons in the state, including entrance or exit from public places, facilities, movement and cessation of movement, and all forms of private and public transportation”</a:t>
            </a:r>
          </a:p>
          <a:p>
            <a:pPr lvl="1"/>
            <a:r>
              <a:rPr lang="en-US" sz="1600" dirty="0">
                <a:latin typeface="Brandon Text" charset="0"/>
                <a:ea typeface="Brandon Text" charset="0"/>
                <a:cs typeface="Brandon Text" charset="0"/>
              </a:rPr>
              <a:t>May halt or alter “public meetings and gatherings”</a:t>
            </a:r>
          </a:p>
          <a:p>
            <a:pPr lvl="1"/>
            <a:r>
              <a:rPr lang="en-US" sz="1600" dirty="0">
                <a:latin typeface="Brandon Text" charset="0"/>
                <a:ea typeface="Brandon Text" charset="0"/>
                <a:cs typeface="Brandon Text" charset="0"/>
              </a:rPr>
              <a:t>May require the “evacuation, reception, or sheltering of persons”</a:t>
            </a:r>
          </a:p>
          <a:p>
            <a:pPr lvl="1"/>
            <a:r>
              <a:rPr lang="en-US" sz="1600" dirty="0">
                <a:latin typeface="Brandon Text" charset="0"/>
                <a:ea typeface="Brandon Text" charset="0"/>
                <a:cs typeface="Brandon Text" charset="0"/>
              </a:rPr>
              <a:t>May alter, halt, or adjust, the “working hours, work days, work week, sick and leave provisions, and payroll laws”</a:t>
            </a:r>
          </a:p>
          <a:p>
            <a:pPr lvl="1"/>
            <a:r>
              <a:rPr lang="en-US" sz="1600" dirty="0">
                <a:latin typeface="Brandon Text" charset="0"/>
                <a:ea typeface="Brandon Text" charset="0"/>
                <a:cs typeface="Brandon Text" charset="0"/>
              </a:rPr>
              <a:t>May “alter or change school schedules, curtail school activities, or order schools closed, including private and charter schools”</a:t>
            </a:r>
          </a:p>
          <a:p>
            <a:pPr lvl="1"/>
            <a:endParaRPr lang="en-US" sz="1600" dirty="0">
              <a:latin typeface="Brandon Text" charset="0"/>
              <a:ea typeface="Brandon Text" charset="0"/>
              <a:cs typeface="Brandon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31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2588-9C31-4B86-8223-465F2C4ACAA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552497"/>
            <a:ext cx="9144000" cy="2667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Bryan Strawser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Bryghtpath LLC</a:t>
            </a:r>
          </a:p>
          <a:p>
            <a:pPr lvl="0">
              <a:spcBef>
                <a:spcPct val="0"/>
              </a:spcBef>
            </a:pPr>
            <a:endParaRPr lang="en-US" sz="3200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</a:pPr>
            <a:endParaRPr lang="en-US" sz="3200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</a:pP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</a:rPr>
              <a:t>Bryan.Strawser@bryghtpath.com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</a:p>
          <a:p>
            <a:pPr lvl="0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+1-612-235-6435</a:t>
            </a:r>
          </a:p>
          <a:p>
            <a:pPr lvl="0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http://</a:t>
            </a:r>
            <a:r>
              <a:rPr lang="en-US" sz="2000" dirty="0" err="1">
                <a:solidFill>
                  <a:schemeClr val="bg1"/>
                </a:solidFill>
              </a:rPr>
              <a:t>bryghtpath.com</a:t>
            </a:r>
            <a:endParaRPr lang="en-US" sz="2000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340</Words>
  <Application>Microsoft Macintosh PowerPoint</Application>
  <PresentationFormat>On-screen Show (4:3)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Brandon Text</vt:lpstr>
      <vt:lpstr>Calibri</vt:lpstr>
      <vt:lpstr>Helvetica Neue</vt:lpstr>
      <vt:lpstr>Office Theme</vt:lpstr>
      <vt:lpstr>PowerPoint Presentation</vt:lpstr>
      <vt:lpstr>Coronavirus Considerations</vt:lpstr>
      <vt:lpstr>Coronavirus Considerations</vt:lpstr>
      <vt:lpstr>Coronavirus Considerations</vt:lpstr>
      <vt:lpstr>Coronavirus Considerations</vt:lpstr>
      <vt:lpstr>Coronavirus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Strawser</dc:creator>
  <cp:lastModifiedBy>Bryan Strawser</cp:lastModifiedBy>
  <cp:revision>106</cp:revision>
  <dcterms:created xsi:type="dcterms:W3CDTF">2017-01-16T18:51:21Z</dcterms:created>
  <dcterms:modified xsi:type="dcterms:W3CDTF">2020-03-12T13:05:33Z</dcterms:modified>
</cp:coreProperties>
</file>